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83" r:id="rId2"/>
    <p:sldId id="269" r:id="rId3"/>
    <p:sldId id="267" r:id="rId4"/>
    <p:sldId id="286" r:id="rId5"/>
    <p:sldId id="263" r:id="rId6"/>
    <p:sldId id="281" r:id="rId7"/>
    <p:sldId id="275" r:id="rId8"/>
    <p:sldId id="266" r:id="rId9"/>
    <p:sldId id="273" r:id="rId10"/>
    <p:sldId id="274" r:id="rId11"/>
    <p:sldId id="276" r:id="rId12"/>
    <p:sldId id="285" r:id="rId13"/>
    <p:sldId id="271" r:id="rId14"/>
    <p:sldId id="277" r:id="rId15"/>
    <p:sldId id="282" r:id="rId16"/>
    <p:sldId id="278" r:id="rId17"/>
    <p:sldId id="280" r:id="rId18"/>
    <p:sldId id="272" r:id="rId19"/>
  </p:sldIdLst>
  <p:sldSz cx="14630400" cy="8229600"/>
  <p:notesSz cx="8229600" cy="14630400"/>
  <p:embeddedFontLst>
    <p:embeddedFont>
      <p:font typeface="Roboto Slab" panose="020B0604020202020204" charset="0"/>
      <p:regular r:id="rId21"/>
    </p:embeddedFont>
    <p:embeddedFont>
      <p:font typeface="Roboto"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733"/>
    <a:srgbClr val="D6E5EF"/>
    <a:srgbClr val="76B9FF"/>
    <a:srgbClr val="376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5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681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367793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BDA2C-EDB4-79E8-563B-03A8AC52E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BF618-889C-AF71-ACC7-EF75FB588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D95D05-045B-7283-7C2C-FDBABEC92B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D85F9A-FF91-15E9-EF2D-ABB7D91B10BC}"/>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70898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93073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874101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983693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168802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508945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724903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279476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181221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33079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370102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570973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267970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330383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BDA2C-EDB4-79E8-563B-03A8AC52E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BF618-889C-AF71-ACC7-EF75FB588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D95D05-045B-7283-7C2C-FDBABEC92B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D85F9A-FF91-15E9-EF2D-ABB7D91B10BC}"/>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31384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BDA2C-EDB4-79E8-563B-03A8AC52E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BF618-889C-AF71-ACC7-EF75FB588E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D95D05-045B-7283-7C2C-FDBABEC92B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D85F9A-FF91-15E9-EF2D-ABB7D91B10BC}"/>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5395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20703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DesignDeck: Dark &amp; Light Mode Showcase</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Welcome to the DesignDeck presentation, where we'll explore the seamless integration of dark and light mode in our versatile UI component library. Join us as we delve into the key features, showcase its user-friendly design</a:t>
            </a:r>
            <a:r>
              <a:rPr lang="en-US" sz="1750" dirty="0" smtClean="0">
                <a:solidFill>
                  <a:srgbClr val="D6E5EF"/>
                </a:solidFill>
                <a:latin typeface="Roboto" pitchFamily="34" charset="0"/>
                <a:ea typeface="Roboto" pitchFamily="34" charset="-122"/>
                <a:cs typeface="Roboto" pitchFamily="34" charset="-120"/>
              </a:rPr>
              <a:t>,.</a:t>
            </a:r>
            <a:endParaRPr lang="en-US" sz="1750" dirty="0"/>
          </a:p>
        </p:txBody>
      </p:sp>
    </p:spTree>
    <p:extLst>
      <p:ext uri="{BB962C8B-B14F-4D97-AF65-F5344CB8AC3E}">
        <p14:creationId xmlns:p14="http://schemas.microsoft.com/office/powerpoint/2010/main" val="419085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9CB6C-7A95-6E48-4482-A430D8C9C3C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E7DD69E-4A83-408C-D271-B43A2DD570B6}"/>
              </a:ext>
            </a:extLst>
          </p:cNvPr>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3CF25ED0-218C-F321-CAF1-792712AE223B}"/>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50" y="2908093"/>
            <a:ext cx="6085992" cy="395589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Video Upload Page</a:t>
            </a:r>
            <a:endParaRPr lang="en-IN" dirty="0">
              <a:solidFill>
                <a:srgbClr val="76B9FF"/>
              </a:solidFill>
            </a:endParaRPr>
          </a:p>
        </p:txBody>
      </p:sp>
    </p:spTree>
    <p:extLst>
      <p:ext uri="{BB962C8B-B14F-4D97-AF65-F5344CB8AC3E}">
        <p14:creationId xmlns:p14="http://schemas.microsoft.com/office/powerpoint/2010/main" val="150783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479000"/>
            <a:ext cx="9577507" cy="708779"/>
          </a:xfrm>
          <a:prstGeom prst="rect">
            <a:avLst/>
          </a:prstGeom>
          <a:noFill/>
          <a:ln/>
        </p:spPr>
        <p:txBody>
          <a:bodyPr wrap="none" lIns="0" tIns="0" rIns="0" bIns="0" rtlCol="0" anchor="t"/>
          <a:lstStyle/>
          <a:p>
            <a:pPr marL="0" indent="0">
              <a:lnSpc>
                <a:spcPts val="5550"/>
              </a:lnSpc>
              <a:buNone/>
            </a:pPr>
            <a:r>
              <a:rPr lang="en-US" sz="4450" dirty="0" smtClean="0">
                <a:solidFill>
                  <a:srgbClr val="76B9FF"/>
                </a:solidFill>
                <a:latin typeface="Roboto Slab" pitchFamily="34" charset="0"/>
                <a:ea typeface="Roboto Slab" pitchFamily="34" charset="-122"/>
                <a:cs typeface="Roboto Slab" pitchFamily="34" charset="-120"/>
              </a:rPr>
              <a:t>Starting </a:t>
            </a:r>
            <a:r>
              <a:rPr lang="en-US" sz="4450" dirty="0">
                <a:solidFill>
                  <a:srgbClr val="76B9FF"/>
                </a:solidFill>
                <a:latin typeface="Roboto Slab" pitchFamily="34" charset="0"/>
                <a:ea typeface="Roboto Slab" pitchFamily="34" charset="-122"/>
                <a:cs typeface="Roboto Slab" pitchFamily="34" charset="-120"/>
              </a:rPr>
              <a:t>Frontend Development</a:t>
            </a:r>
            <a:endParaRPr lang="en-US" sz="4450" dirty="0"/>
          </a:p>
        </p:txBody>
      </p:sp>
      <p:sp>
        <p:nvSpPr>
          <p:cNvPr id="3" name="Text 1"/>
          <p:cNvSpPr/>
          <p:nvPr/>
        </p:nvSpPr>
        <p:spPr>
          <a:xfrm>
            <a:off x="793790" y="3732014"/>
            <a:ext cx="12490410" cy="1814513"/>
          </a:xfrm>
          <a:prstGeom prst="rect">
            <a:avLst/>
          </a:prstGeom>
          <a:noFill/>
          <a:ln/>
        </p:spPr>
        <p:txBody>
          <a:bodyPr wrap="square" lIns="0" tIns="0" rIns="0" bIns="0" rtlCol="0" anchor="t"/>
          <a:lstStyle/>
          <a:p>
            <a:pPr>
              <a:lnSpc>
                <a:spcPts val="2850"/>
              </a:lnSpc>
            </a:pPr>
            <a:r>
              <a:rPr lang="en-US" sz="2400" dirty="0">
                <a:solidFill>
                  <a:schemeClr val="bg1">
                    <a:lumMod val="95000"/>
                  </a:schemeClr>
                </a:solidFill>
                <a:latin typeface="Roboto" panose="020B0604020202020204" charset="0"/>
                <a:ea typeface="Roboto" panose="020B0604020202020204" charset="0"/>
              </a:rPr>
              <a:t>Frontend development focuses on creating visually appealing and interactive web applications. </a:t>
            </a:r>
            <a:r>
              <a:rPr lang="en-US" sz="2400" b="1" dirty="0">
                <a:solidFill>
                  <a:schemeClr val="bg1">
                    <a:lumMod val="95000"/>
                  </a:schemeClr>
                </a:solidFill>
                <a:latin typeface="Roboto" panose="020B0604020202020204" charset="0"/>
                <a:ea typeface="Roboto" panose="020B0604020202020204" charset="0"/>
              </a:rPr>
              <a:t>HTML</a:t>
            </a:r>
            <a:r>
              <a:rPr lang="en-US" sz="2400" dirty="0">
                <a:solidFill>
                  <a:schemeClr val="bg1">
                    <a:lumMod val="95000"/>
                  </a:schemeClr>
                </a:solidFill>
                <a:latin typeface="Roboto" panose="020B0604020202020204" charset="0"/>
                <a:ea typeface="Roboto" panose="020B0604020202020204" charset="0"/>
              </a:rPr>
              <a:t> structures the content, </a:t>
            </a:r>
            <a:r>
              <a:rPr lang="en-US" sz="2400" b="1" dirty="0">
                <a:solidFill>
                  <a:schemeClr val="bg1">
                    <a:lumMod val="95000"/>
                  </a:schemeClr>
                </a:solidFill>
                <a:latin typeface="Roboto" panose="020B0604020202020204" charset="0"/>
                <a:ea typeface="Roboto" panose="020B0604020202020204" charset="0"/>
              </a:rPr>
              <a:t>Tailwind CSS</a:t>
            </a:r>
            <a:r>
              <a:rPr lang="en-US" sz="2400" dirty="0">
                <a:solidFill>
                  <a:schemeClr val="bg1">
                    <a:lumMod val="95000"/>
                  </a:schemeClr>
                </a:solidFill>
                <a:latin typeface="Roboto" panose="020B0604020202020204" charset="0"/>
                <a:ea typeface="Roboto" panose="020B0604020202020204" charset="0"/>
              </a:rPr>
              <a:t> provides a flexible and responsive design, </a:t>
            </a:r>
            <a:r>
              <a:rPr lang="en-US" sz="2400" b="1" dirty="0">
                <a:solidFill>
                  <a:schemeClr val="bg1">
                    <a:lumMod val="95000"/>
                  </a:schemeClr>
                </a:solidFill>
                <a:latin typeface="Roboto" panose="020B0604020202020204" charset="0"/>
                <a:ea typeface="Roboto" panose="020B0604020202020204" charset="0"/>
              </a:rPr>
              <a:t>JavaScript</a:t>
            </a:r>
            <a:r>
              <a:rPr lang="en-US" sz="2400" dirty="0">
                <a:solidFill>
                  <a:schemeClr val="bg1">
                    <a:lumMod val="95000"/>
                  </a:schemeClr>
                </a:solidFill>
                <a:latin typeface="Roboto" panose="020B0604020202020204" charset="0"/>
                <a:ea typeface="Roboto" panose="020B0604020202020204" charset="0"/>
              </a:rPr>
              <a:t> adds dynamic functionality, and </a:t>
            </a:r>
            <a:r>
              <a:rPr lang="en-US" sz="2400" b="1" dirty="0">
                <a:solidFill>
                  <a:schemeClr val="bg1">
                    <a:lumMod val="95000"/>
                  </a:schemeClr>
                </a:solidFill>
                <a:latin typeface="Roboto" panose="020B0604020202020204" charset="0"/>
                <a:ea typeface="Roboto" panose="020B0604020202020204" charset="0"/>
              </a:rPr>
              <a:t>React</a:t>
            </a:r>
            <a:r>
              <a:rPr lang="en-US" sz="2400" dirty="0">
                <a:solidFill>
                  <a:schemeClr val="bg1">
                    <a:lumMod val="95000"/>
                  </a:schemeClr>
                </a:solidFill>
                <a:latin typeface="Roboto" panose="020B0604020202020204" charset="0"/>
                <a:ea typeface="Roboto" panose="020B0604020202020204" charset="0"/>
              </a:rPr>
              <a:t> helps build efficient, reusable components. These technologies work together to create modern, fast, and user-friendly websites with a seamless user experience.</a:t>
            </a:r>
          </a:p>
        </p:txBody>
      </p:sp>
      <p:sp>
        <p:nvSpPr>
          <p:cNvPr id="7" name="Rectangle 6"/>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3503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6288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Key Features: Theme Toggling</a:t>
            </a:r>
            <a:endParaRPr lang="en-US" sz="4450" dirty="0"/>
          </a:p>
        </p:txBody>
      </p:sp>
      <p:sp>
        <p:nvSpPr>
          <p:cNvPr id="4" name="Text 1"/>
          <p:cNvSpPr/>
          <p:nvPr/>
        </p:nvSpPr>
        <p:spPr>
          <a:xfrm>
            <a:off x="6280190" y="392060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6B9FF"/>
                </a:solidFill>
                <a:latin typeface="Roboto Slab" pitchFamily="34" charset="0"/>
                <a:ea typeface="Roboto Slab" pitchFamily="34" charset="-122"/>
                <a:cs typeface="Roboto Slab" pitchFamily="34" charset="-120"/>
              </a:rPr>
              <a:t>Theme Toggling</a:t>
            </a:r>
            <a:endParaRPr lang="en-US" sz="2200" dirty="0"/>
          </a:p>
        </p:txBody>
      </p:sp>
      <p:sp>
        <p:nvSpPr>
          <p:cNvPr id="5" name="Text 2"/>
          <p:cNvSpPr/>
          <p:nvPr/>
        </p:nvSpPr>
        <p:spPr>
          <a:xfrm>
            <a:off x="6280190" y="461510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DesignDeck seamlessly switches between dark and light modes with a simple click. It uses React Context API for global theme state, stores user preferences in local storage, and dynamically applies Tailwind CSS classes based on the selected theme.</a:t>
            </a:r>
            <a:endParaRPr lang="en-US" sz="1750" dirty="0"/>
          </a:p>
        </p:txBody>
      </p:sp>
      <p:sp>
        <p:nvSpPr>
          <p:cNvPr id="6" name="Rectangle 5"/>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854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214439"/>
            <a:ext cx="12607404" cy="766762"/>
          </a:xfrm>
          <a:prstGeom prst="rect">
            <a:avLst/>
          </a:prstGeom>
          <a:noFill/>
          <a:ln/>
        </p:spPr>
        <p:txBody>
          <a:bodyPr wrap="squar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Screenshot </a:t>
            </a:r>
            <a:r>
              <a:rPr lang="en-US" sz="4450" dirty="0" smtClean="0">
                <a:solidFill>
                  <a:srgbClr val="76B9FF"/>
                </a:solidFill>
                <a:latin typeface="Roboto Slab" pitchFamily="34" charset="0"/>
                <a:ea typeface="Roboto Slab" pitchFamily="34" charset="-122"/>
                <a:cs typeface="Roboto Slab" pitchFamily="34" charset="-120"/>
              </a:rPr>
              <a:t>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Landing Page</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3" cy="3423371"/>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Signup Page</a:t>
            </a:r>
            <a:endParaRPr lang="en-IN" dirty="0">
              <a:solidFill>
                <a:srgbClr val="76B9FF"/>
              </a:solidFill>
            </a:endParaRPr>
          </a:p>
        </p:txBody>
      </p:sp>
      <p:sp>
        <p:nvSpPr>
          <p:cNvPr id="12" name="Rectangle 11"/>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014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89" y="1214439"/>
            <a:ext cx="12607403" cy="766762"/>
          </a:xfrm>
          <a:prstGeom prst="rect">
            <a:avLst/>
          </a:prstGeom>
          <a:noFill/>
          <a:ln/>
        </p:spPr>
        <p:txBody>
          <a:bodyPr wrap="square" lIns="0" tIns="0" rIns="0" bIns="0" rtlCol="0" anchor="t"/>
          <a:lstStyle/>
          <a:p>
            <a:pPr>
              <a:lnSpc>
                <a:spcPts val="5550"/>
              </a:lnSpc>
            </a:pPr>
            <a:r>
              <a:rPr lang="en-US" sz="4450" dirty="0">
                <a:solidFill>
                  <a:srgbClr val="76B9FF"/>
                </a:solidFill>
                <a:latin typeface="Roboto Slab" pitchFamily="34" charset="0"/>
                <a:ea typeface="Roboto Slab" pitchFamily="34" charset="-122"/>
                <a:cs typeface="Roboto Slab" pitchFamily="34" charset="-120"/>
              </a:rPr>
              <a:t>Screenshot 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Signin Page</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1" cy="3423370"/>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Sent link page</a:t>
            </a:r>
            <a:endParaRPr lang="en-IN" dirty="0">
              <a:solidFill>
                <a:srgbClr val="76B9FF"/>
              </a:solidFill>
            </a:endParaRPr>
          </a:p>
        </p:txBody>
      </p:sp>
      <p:sp>
        <p:nvSpPr>
          <p:cNvPr id="7" name="Rectangle 6"/>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7523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89" y="1214439"/>
            <a:ext cx="12607403" cy="766762"/>
          </a:xfrm>
          <a:prstGeom prst="rect">
            <a:avLst/>
          </a:prstGeom>
          <a:noFill/>
          <a:ln/>
        </p:spPr>
        <p:txBody>
          <a:bodyPr wrap="square" lIns="0" tIns="0" rIns="0" bIns="0" rtlCol="0" anchor="t"/>
          <a:lstStyle/>
          <a:p>
            <a:pPr>
              <a:lnSpc>
                <a:spcPts val="5550"/>
              </a:lnSpc>
            </a:pPr>
            <a:r>
              <a:rPr lang="en-US" sz="4450" dirty="0">
                <a:solidFill>
                  <a:srgbClr val="76B9FF"/>
                </a:solidFill>
                <a:latin typeface="Roboto Slab" pitchFamily="34" charset="0"/>
                <a:ea typeface="Roboto Slab" pitchFamily="34" charset="-122"/>
                <a:cs typeface="Roboto Slab" pitchFamily="34" charset="-120"/>
              </a:rPr>
              <a:t>Screenshot 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Forgot Password page</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2" cy="3423370"/>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Dashboard</a:t>
            </a:r>
            <a:endParaRPr lang="en-IN" dirty="0">
              <a:solidFill>
                <a:srgbClr val="76B9FF"/>
              </a:solidFill>
            </a:endParaRPr>
          </a:p>
        </p:txBody>
      </p:sp>
      <p:sp>
        <p:nvSpPr>
          <p:cNvPr id="7" name="Rectangle 6"/>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701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89" y="1214439"/>
            <a:ext cx="12453859" cy="766762"/>
          </a:xfrm>
          <a:prstGeom prst="rect">
            <a:avLst/>
          </a:prstGeom>
          <a:noFill/>
          <a:ln/>
        </p:spPr>
        <p:txBody>
          <a:bodyPr wrap="square" lIns="0" tIns="0" rIns="0" bIns="0" rtlCol="0" anchor="t"/>
          <a:lstStyle/>
          <a:p>
            <a:pPr>
              <a:lnSpc>
                <a:spcPts val="5550"/>
              </a:lnSpc>
            </a:pPr>
            <a:r>
              <a:rPr lang="en-US" sz="4450" dirty="0">
                <a:solidFill>
                  <a:srgbClr val="76B9FF"/>
                </a:solidFill>
                <a:latin typeface="Roboto Slab" pitchFamily="34" charset="0"/>
                <a:ea typeface="Roboto Slab" pitchFamily="34" charset="-122"/>
                <a:cs typeface="Roboto Slab" pitchFamily="34" charset="-120"/>
              </a:rPr>
              <a:t>Screenshot 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Dashboard With  Profile Popup</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2" cy="3423370"/>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Profile Page</a:t>
            </a:r>
            <a:endParaRPr lang="en-IN" dirty="0">
              <a:solidFill>
                <a:srgbClr val="76B9FF"/>
              </a:solidFill>
            </a:endParaRPr>
          </a:p>
        </p:txBody>
      </p:sp>
      <p:sp>
        <p:nvSpPr>
          <p:cNvPr id="7" name="Rectangle 6"/>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1543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89" y="1214439"/>
            <a:ext cx="12453859" cy="766762"/>
          </a:xfrm>
          <a:prstGeom prst="rect">
            <a:avLst/>
          </a:prstGeom>
          <a:noFill/>
          <a:ln/>
        </p:spPr>
        <p:txBody>
          <a:bodyPr wrap="square" lIns="0" tIns="0" rIns="0" bIns="0" rtlCol="0" anchor="t"/>
          <a:lstStyle/>
          <a:p>
            <a:pPr>
              <a:lnSpc>
                <a:spcPts val="5550"/>
              </a:lnSpc>
            </a:pPr>
            <a:r>
              <a:rPr lang="en-US" sz="4450" dirty="0">
                <a:solidFill>
                  <a:srgbClr val="76B9FF"/>
                </a:solidFill>
                <a:latin typeface="Roboto Slab" pitchFamily="34" charset="0"/>
                <a:ea typeface="Roboto Slab" pitchFamily="34" charset="-122"/>
                <a:cs typeface="Roboto Slab" pitchFamily="34" charset="-120"/>
              </a:rPr>
              <a:t>Screenshot Showcase : Frontend Development</a:t>
            </a:r>
            <a:endParaRPr lang="en-US" sz="4450" dirty="0"/>
          </a:p>
        </p:txBody>
      </p:sp>
      <p:pic>
        <p:nvPicPr>
          <p:cNvPr id="8" name="Picture 7">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3174355"/>
            <a:ext cx="6087600" cy="342427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Edit profile popup</a:t>
            </a:r>
            <a:endParaRPr lang="en-IN" dirty="0">
              <a:solidFill>
                <a:srgbClr val="76B9FF"/>
              </a:solidFill>
            </a:endParaRPr>
          </a:p>
        </p:txBody>
      </p:sp>
      <p:pic>
        <p:nvPicPr>
          <p:cNvPr id="10" name="Picture 9">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3174355"/>
            <a:ext cx="6085991" cy="3423370"/>
          </a:xfrm>
          <a:prstGeom prst="rect">
            <a:avLst/>
          </a:prstGeom>
        </p:spPr>
      </p:pic>
      <p:sp>
        <p:nvSpPr>
          <p:cNvPr id="11" name="TextBox 10">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Contact us page</a:t>
            </a:r>
            <a:endParaRPr lang="en-IN" dirty="0">
              <a:solidFill>
                <a:srgbClr val="76B9FF"/>
              </a:solidFill>
            </a:endParaRPr>
          </a:p>
        </p:txBody>
      </p:sp>
      <p:sp>
        <p:nvSpPr>
          <p:cNvPr id="7" name="Rectangle 6"/>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90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88724" y="1694892"/>
            <a:ext cx="7556421" cy="769527"/>
          </a:xfrm>
          <a:prstGeom prst="rect">
            <a:avLst/>
          </a:prstGeom>
          <a:noFill/>
          <a:ln/>
        </p:spPr>
        <p:txBody>
          <a:bodyPr wrap="square" lIns="0" tIns="0" rIns="0" bIns="0" rtlCol="0" anchor="t"/>
          <a:lstStyle/>
          <a:p>
            <a:pPr marL="0" indent="0">
              <a:lnSpc>
                <a:spcPts val="5550"/>
              </a:lnSpc>
              <a:buNone/>
            </a:pPr>
            <a:r>
              <a:rPr lang="en-US" sz="4450" dirty="0" smtClean="0">
                <a:solidFill>
                  <a:srgbClr val="76B9FF"/>
                </a:solidFill>
                <a:latin typeface="Roboto Slab" pitchFamily="34" charset="0"/>
                <a:ea typeface="Roboto Slab" pitchFamily="34" charset="-122"/>
                <a:cs typeface="Roboto Slab" pitchFamily="34" charset="-120"/>
              </a:rPr>
              <a:t>Next step for DesignDeck</a:t>
            </a:r>
            <a:endParaRPr lang="en-US" sz="4450" dirty="0"/>
          </a:p>
        </p:txBody>
      </p:sp>
      <p:pic>
        <p:nvPicPr>
          <p:cNvPr id="7" name="Image 2" descr="preencoded.png"/>
          <p:cNvPicPr>
            <a:picLocks noChangeAspect="1"/>
          </p:cNvPicPr>
          <p:nvPr/>
        </p:nvPicPr>
        <p:blipFill>
          <a:blip r:embed="rId3"/>
          <a:stretch>
            <a:fillRect/>
          </a:stretch>
        </p:blipFill>
        <p:spPr>
          <a:xfrm>
            <a:off x="788724" y="3584496"/>
            <a:ext cx="515969" cy="515969"/>
          </a:xfrm>
          <a:prstGeom prst="rect">
            <a:avLst/>
          </a:prstGeom>
        </p:spPr>
      </p:pic>
      <p:sp>
        <p:nvSpPr>
          <p:cNvPr id="8" name="Text 3"/>
          <p:cNvSpPr/>
          <p:nvPr/>
        </p:nvSpPr>
        <p:spPr>
          <a:xfrm>
            <a:off x="788724" y="4416486"/>
            <a:ext cx="3910276" cy="708660"/>
          </a:xfrm>
          <a:prstGeom prst="rect">
            <a:avLst/>
          </a:prstGeom>
          <a:noFill/>
          <a:ln/>
        </p:spPr>
        <p:txBody>
          <a:bodyPr wrap="square" lIns="0" tIns="0" rIns="0" bIns="0" rtlCol="0" anchor="t"/>
          <a:lstStyle/>
          <a:p>
            <a:pPr marL="0" indent="0" algn="l">
              <a:lnSpc>
                <a:spcPts val="2750"/>
              </a:lnSpc>
              <a:buNone/>
            </a:pPr>
            <a:r>
              <a:rPr lang="en-US" sz="2800" dirty="0">
                <a:solidFill>
                  <a:srgbClr val="D6E5EF"/>
                </a:solidFill>
                <a:latin typeface="Roboto Slab" pitchFamily="34" charset="0"/>
                <a:ea typeface="Roboto Slab" pitchFamily="34" charset="-122"/>
                <a:cs typeface="Roboto Slab" pitchFamily="34" charset="-120"/>
              </a:rPr>
              <a:t>Frontend Development </a:t>
            </a:r>
            <a:r>
              <a:rPr lang="en-US" sz="2800" dirty="0" smtClean="0">
                <a:solidFill>
                  <a:srgbClr val="D6E5EF"/>
                </a:solidFill>
                <a:latin typeface="Roboto Slab" pitchFamily="34" charset="0"/>
                <a:ea typeface="Roboto Slab" pitchFamily="34" charset="-122"/>
                <a:cs typeface="Roboto Slab" pitchFamily="34" charset="-120"/>
              </a:rPr>
              <a:t>Completed</a:t>
            </a:r>
            <a:endParaRPr lang="en-US" sz="2800" dirty="0"/>
          </a:p>
        </p:txBody>
      </p:sp>
      <p:sp>
        <p:nvSpPr>
          <p:cNvPr id="9" name="Text 4"/>
          <p:cNvSpPr/>
          <p:nvPr/>
        </p:nvSpPr>
        <p:spPr>
          <a:xfrm>
            <a:off x="788724" y="5238933"/>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Actively build the website's frontend.</a:t>
            </a:r>
            <a:endParaRPr lang="en-US" sz="1750" dirty="0"/>
          </a:p>
        </p:txBody>
      </p:sp>
      <p:pic>
        <p:nvPicPr>
          <p:cNvPr id="10" name="Image 3" descr="preencoded.png"/>
          <p:cNvPicPr>
            <a:picLocks noChangeAspect="1"/>
          </p:cNvPicPr>
          <p:nvPr/>
        </p:nvPicPr>
        <p:blipFill>
          <a:blip r:embed="rId4"/>
          <a:stretch>
            <a:fillRect/>
          </a:stretch>
        </p:blipFill>
        <p:spPr>
          <a:xfrm>
            <a:off x="5305324" y="3584497"/>
            <a:ext cx="515968" cy="515968"/>
          </a:xfrm>
          <a:prstGeom prst="rect">
            <a:avLst/>
          </a:prstGeom>
        </p:spPr>
      </p:pic>
      <p:sp>
        <p:nvSpPr>
          <p:cNvPr id="11" name="Text 5"/>
          <p:cNvSpPr/>
          <p:nvPr/>
        </p:nvSpPr>
        <p:spPr>
          <a:xfrm>
            <a:off x="5305324" y="4416486"/>
            <a:ext cx="3608070" cy="708660"/>
          </a:xfrm>
          <a:prstGeom prst="rect">
            <a:avLst/>
          </a:prstGeom>
          <a:noFill/>
          <a:ln/>
        </p:spPr>
        <p:txBody>
          <a:bodyPr wrap="square" lIns="0" tIns="0" rIns="0" bIns="0" rtlCol="0" anchor="t"/>
          <a:lstStyle/>
          <a:p>
            <a:pPr marL="0" indent="0" algn="l">
              <a:lnSpc>
                <a:spcPts val="2750"/>
              </a:lnSpc>
              <a:buNone/>
            </a:pPr>
            <a:r>
              <a:rPr lang="en-US" sz="2800" dirty="0">
                <a:solidFill>
                  <a:srgbClr val="D6E5EF"/>
                </a:solidFill>
                <a:latin typeface="Roboto Slab" pitchFamily="34" charset="0"/>
                <a:ea typeface="Roboto Slab" pitchFamily="34" charset="-122"/>
                <a:cs typeface="Roboto Slab" pitchFamily="34" charset="-120"/>
              </a:rPr>
              <a:t>Connecting Frontend &amp; Backend</a:t>
            </a:r>
            <a:endParaRPr lang="en-US" sz="2800" dirty="0"/>
          </a:p>
        </p:txBody>
      </p:sp>
      <p:sp>
        <p:nvSpPr>
          <p:cNvPr id="12" name="Text 6"/>
          <p:cNvSpPr/>
          <p:nvPr/>
        </p:nvSpPr>
        <p:spPr>
          <a:xfrm>
            <a:off x="5305324" y="5238932"/>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Integrate frontend with the backend.</a:t>
            </a:r>
            <a:endParaRPr lang="en-US" sz="1750" dirty="0"/>
          </a:p>
        </p:txBody>
      </p:sp>
      <p:pic>
        <p:nvPicPr>
          <p:cNvPr id="13" name="Image 4" descr="preencoded.png"/>
          <p:cNvPicPr>
            <a:picLocks noChangeAspect="1"/>
          </p:cNvPicPr>
          <p:nvPr/>
        </p:nvPicPr>
        <p:blipFill>
          <a:blip r:embed="rId5"/>
          <a:stretch>
            <a:fillRect/>
          </a:stretch>
        </p:blipFill>
        <p:spPr>
          <a:xfrm>
            <a:off x="10061153" y="3584496"/>
            <a:ext cx="515968" cy="515968"/>
          </a:xfrm>
          <a:prstGeom prst="rect">
            <a:avLst/>
          </a:prstGeom>
        </p:spPr>
      </p:pic>
      <p:sp>
        <p:nvSpPr>
          <p:cNvPr id="14" name="Text 7"/>
          <p:cNvSpPr/>
          <p:nvPr/>
        </p:nvSpPr>
        <p:spPr>
          <a:xfrm>
            <a:off x="10061153" y="4416486"/>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D6E5EF"/>
                </a:solidFill>
                <a:latin typeface="Roboto Slab" pitchFamily="34" charset="0"/>
                <a:ea typeface="Roboto Slab" pitchFamily="34" charset="-122"/>
                <a:cs typeface="Roboto Slab" pitchFamily="34" charset="-120"/>
              </a:rPr>
              <a:t>Thorough Testing</a:t>
            </a:r>
            <a:endParaRPr lang="en-US" sz="2800" dirty="0"/>
          </a:p>
        </p:txBody>
      </p:sp>
      <p:sp>
        <p:nvSpPr>
          <p:cNvPr id="15" name="Text 8"/>
          <p:cNvSpPr/>
          <p:nvPr/>
        </p:nvSpPr>
        <p:spPr>
          <a:xfrm>
            <a:off x="10061153" y="4884602"/>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Ensure functionality, performance, and responsiveness.</a:t>
            </a:r>
            <a:endParaRPr lang="en-US" sz="1750" dirty="0"/>
          </a:p>
        </p:txBody>
      </p:sp>
      <p:sp>
        <p:nvSpPr>
          <p:cNvPr id="16" name="Rectangle 15"/>
          <p:cNvSpPr/>
          <p:nvPr/>
        </p:nvSpPr>
        <p:spPr>
          <a:xfrm>
            <a:off x="12776200" y="76708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581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1872258"/>
            <a:ext cx="9385221" cy="1417558"/>
          </a:xfrm>
          <a:prstGeom prst="rect">
            <a:avLst/>
          </a:prstGeom>
          <a:noFill/>
          <a:ln/>
        </p:spPr>
        <p:txBody>
          <a:bodyPr wrap="square" lIns="0" tIns="0" rIns="0" bIns="0" rtlCol="0" anchor="t"/>
          <a:lstStyle/>
          <a:p>
            <a:pPr marL="0" indent="0">
              <a:lnSpc>
                <a:spcPts val="5550"/>
              </a:lnSpc>
              <a:buNone/>
            </a:pPr>
            <a:r>
              <a:rPr lang="en-US" sz="4450" dirty="0" smtClean="0">
                <a:solidFill>
                  <a:srgbClr val="76B9FF"/>
                </a:solidFill>
                <a:latin typeface="Roboto Slab" pitchFamily="34" charset="0"/>
                <a:ea typeface="Roboto Slab" pitchFamily="34" charset="-122"/>
                <a:cs typeface="Roboto Slab" pitchFamily="34" charset="-120"/>
              </a:rPr>
              <a:t>Weekly progress of </a:t>
            </a:r>
          </a:p>
          <a:p>
            <a:pPr marL="0" indent="0">
              <a:lnSpc>
                <a:spcPts val="5550"/>
              </a:lnSpc>
              <a:buNone/>
            </a:pPr>
            <a:r>
              <a:rPr lang="en-US" sz="4450" dirty="0" smtClean="0">
                <a:solidFill>
                  <a:srgbClr val="76B9FF"/>
                </a:solidFill>
                <a:latin typeface="Roboto Slab" pitchFamily="34" charset="0"/>
                <a:ea typeface="Roboto Slab" pitchFamily="34" charset="-122"/>
                <a:cs typeface="Roboto Slab" pitchFamily="34" charset="-120"/>
              </a:rPr>
              <a:t>DesignDeck</a:t>
            </a:r>
            <a:endParaRPr lang="en-US" sz="4450" dirty="0"/>
          </a:p>
        </p:txBody>
      </p:sp>
      <p:pic>
        <p:nvPicPr>
          <p:cNvPr id="4" name="Image 1" descr="preencoded.png"/>
          <p:cNvPicPr>
            <a:picLocks noChangeAspect="1"/>
          </p:cNvPicPr>
          <p:nvPr/>
        </p:nvPicPr>
        <p:blipFill>
          <a:blip r:embed="rId4"/>
          <a:stretch>
            <a:fillRect/>
          </a:stretch>
        </p:blipFill>
        <p:spPr>
          <a:xfrm>
            <a:off x="4451390" y="3763790"/>
            <a:ext cx="566976" cy="566976"/>
          </a:xfrm>
          <a:prstGeom prst="rect">
            <a:avLst/>
          </a:prstGeom>
        </p:spPr>
      </p:pic>
      <p:sp>
        <p:nvSpPr>
          <p:cNvPr id="5" name="Text 1"/>
          <p:cNvSpPr/>
          <p:nvPr/>
        </p:nvSpPr>
        <p:spPr>
          <a:xfrm>
            <a:off x="4451390" y="45575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UI Design Complete</a:t>
            </a:r>
            <a:endParaRPr lang="en-US" sz="2200" dirty="0"/>
          </a:p>
        </p:txBody>
      </p:sp>
      <p:pic>
        <p:nvPicPr>
          <p:cNvPr id="6" name="Image 2" descr="preencoded.png"/>
          <p:cNvPicPr>
            <a:picLocks noChangeAspect="1"/>
          </p:cNvPicPr>
          <p:nvPr/>
        </p:nvPicPr>
        <p:blipFill>
          <a:blip r:embed="rId5"/>
          <a:stretch>
            <a:fillRect/>
          </a:stretch>
        </p:blipFill>
        <p:spPr>
          <a:xfrm>
            <a:off x="7693104" y="3763790"/>
            <a:ext cx="566976" cy="566976"/>
          </a:xfrm>
          <a:prstGeom prst="rect">
            <a:avLst/>
          </a:prstGeom>
        </p:spPr>
      </p:pic>
      <p:sp>
        <p:nvSpPr>
          <p:cNvPr id="7" name="Text 2"/>
          <p:cNvSpPr/>
          <p:nvPr/>
        </p:nvSpPr>
        <p:spPr>
          <a:xfrm>
            <a:off x="7693104" y="4557579"/>
            <a:ext cx="2901672" cy="1062990"/>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Frontend Development In Progress</a:t>
            </a:r>
            <a:endParaRPr lang="en-US" sz="2200" dirty="0"/>
          </a:p>
        </p:txBody>
      </p:sp>
      <p:pic>
        <p:nvPicPr>
          <p:cNvPr id="8" name="Image 3" descr="preencoded.png"/>
          <p:cNvPicPr>
            <a:picLocks noChangeAspect="1"/>
          </p:cNvPicPr>
          <p:nvPr/>
        </p:nvPicPr>
        <p:blipFill>
          <a:blip r:embed="rId6"/>
          <a:stretch>
            <a:fillRect/>
          </a:stretch>
        </p:blipFill>
        <p:spPr>
          <a:xfrm>
            <a:off x="10934938" y="3763790"/>
            <a:ext cx="566976" cy="566976"/>
          </a:xfrm>
          <a:prstGeom prst="rect">
            <a:avLst/>
          </a:prstGeom>
        </p:spPr>
      </p:pic>
      <p:sp>
        <p:nvSpPr>
          <p:cNvPr id="9" name="Text 3"/>
          <p:cNvSpPr/>
          <p:nvPr/>
        </p:nvSpPr>
        <p:spPr>
          <a:xfrm>
            <a:off x="10934938" y="4557579"/>
            <a:ext cx="2901672" cy="708660"/>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Key Pages in Progress</a:t>
            </a:r>
            <a:endParaRPr lang="en-US" sz="2200" dirty="0"/>
          </a:p>
        </p:txBody>
      </p:sp>
      <p:sp>
        <p:nvSpPr>
          <p:cNvPr id="10" name="Text 4"/>
          <p:cNvSpPr/>
          <p:nvPr/>
        </p:nvSpPr>
        <p:spPr>
          <a:xfrm>
            <a:off x="10934938" y="5402328"/>
            <a:ext cx="2901672" cy="1088708"/>
          </a:xfrm>
          <a:prstGeom prst="rect">
            <a:avLst/>
          </a:prstGeom>
          <a:noFill/>
          <a:ln/>
        </p:spPr>
        <p:txBody>
          <a:bodyPr wrap="square" lIns="0" tIns="0" rIns="0" bIns="0" rtlCol="0" anchor="t"/>
          <a:lstStyle/>
          <a:p>
            <a:pPr marL="0" indent="0" algn="l">
              <a:lnSpc>
                <a:spcPts val="2850"/>
              </a:lnSpc>
              <a:buNone/>
            </a:pPr>
            <a:r>
              <a:rPr lang="en-US" sz="1750" dirty="0" smtClean="0">
                <a:solidFill>
                  <a:srgbClr val="D6E5EF"/>
                </a:solidFill>
                <a:latin typeface="Roboto" pitchFamily="34" charset="0"/>
                <a:ea typeface="Roboto" pitchFamily="34" charset="-122"/>
                <a:cs typeface="Roboto" pitchFamily="34" charset="-120"/>
              </a:rPr>
              <a:t>Profile page for other users, Project Upload Page</a:t>
            </a:r>
            <a:r>
              <a:rPr lang="en-US" sz="1750" dirty="0" smtClean="0">
                <a:solidFill>
                  <a:srgbClr val="D6E5EF"/>
                </a:solidFill>
                <a:latin typeface="Roboto" pitchFamily="34" charset="0"/>
                <a:ea typeface="Roboto" pitchFamily="34" charset="-122"/>
                <a:cs typeface="Roboto" pitchFamily="34" charset="-120"/>
              </a:rPr>
              <a:t>,</a:t>
            </a:r>
          </a:p>
          <a:p>
            <a:pPr marL="0" indent="0" algn="l">
              <a:lnSpc>
                <a:spcPts val="2850"/>
              </a:lnSpc>
              <a:buNone/>
            </a:pPr>
            <a:r>
              <a:rPr lang="en-US" sz="1750" dirty="0" smtClean="0">
                <a:solidFill>
                  <a:srgbClr val="D6E5EF"/>
                </a:solidFill>
                <a:latin typeface="Roboto" pitchFamily="34" charset="0"/>
                <a:ea typeface="Roboto" pitchFamily="34" charset="-122"/>
                <a:cs typeface="Roboto" pitchFamily="34" charset="-120"/>
              </a:rPr>
              <a:t>Project view page</a:t>
            </a:r>
            <a:r>
              <a:rPr lang="en-US" sz="1750" dirty="0" smtClean="0">
                <a:solidFill>
                  <a:srgbClr val="D6E5EF"/>
                </a:solidFill>
                <a:latin typeface="Roboto" pitchFamily="34" charset="0"/>
                <a:ea typeface="Roboto" pitchFamily="34" charset="-122"/>
                <a:cs typeface="Roboto" pitchFamily="34" charset="-120"/>
              </a:rPr>
              <a:t> etc</a:t>
            </a:r>
            <a:r>
              <a:rPr lang="en-US" sz="1750" dirty="0" smtClean="0">
                <a:solidFill>
                  <a:srgbClr val="D6E5EF"/>
                </a:solidFill>
                <a:latin typeface="Roboto" pitchFamily="34" charset="0"/>
                <a:ea typeface="Roboto" pitchFamily="34" charset="-122"/>
                <a:cs typeface="Roboto" pitchFamily="34" charset="-120"/>
              </a:rPr>
              <a:t>…</a:t>
            </a:r>
            <a:endParaRPr lang="en-US" sz="1750" dirty="0"/>
          </a:p>
        </p:txBody>
      </p:sp>
      <p:sp>
        <p:nvSpPr>
          <p:cNvPr id="12" name="Rectangle 11"/>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5495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12250"/>
            <a:ext cx="7666077"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Phase Completion: UI Design</a:t>
            </a:r>
            <a:endParaRPr lang="en-US" sz="4450" dirty="0"/>
          </a:p>
        </p:txBody>
      </p:sp>
      <p:sp>
        <p:nvSpPr>
          <p:cNvPr id="4" name="Shape 1"/>
          <p:cNvSpPr/>
          <p:nvPr/>
        </p:nvSpPr>
        <p:spPr>
          <a:xfrm>
            <a:off x="793790" y="5016341"/>
            <a:ext cx="510302" cy="510302"/>
          </a:xfrm>
          <a:prstGeom prst="roundRect">
            <a:avLst>
              <a:gd name="adj" fmla="val 6667"/>
            </a:avLst>
          </a:prstGeom>
          <a:solidFill>
            <a:srgbClr val="3F4652"/>
          </a:solidFill>
          <a:ln/>
        </p:spPr>
      </p:sp>
      <p:sp>
        <p:nvSpPr>
          <p:cNvPr id="5" name="Text 2"/>
          <p:cNvSpPr/>
          <p:nvPr/>
        </p:nvSpPr>
        <p:spPr>
          <a:xfrm>
            <a:off x="878860" y="505884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6" name="Text 3"/>
          <p:cNvSpPr/>
          <p:nvPr/>
        </p:nvSpPr>
        <p:spPr>
          <a:xfrm>
            <a:off x="1530906" y="5016341"/>
            <a:ext cx="5670947" cy="362903"/>
          </a:xfrm>
          <a:prstGeom prst="rect">
            <a:avLst/>
          </a:prstGeom>
          <a:noFill/>
          <a:ln/>
        </p:spPr>
        <p:txBody>
          <a:bodyPr wrap="non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The UI design phase is now complete.</a:t>
            </a:r>
            <a:endParaRPr lang="en-US" sz="1750" dirty="0"/>
          </a:p>
        </p:txBody>
      </p:sp>
      <p:sp>
        <p:nvSpPr>
          <p:cNvPr id="7" name="Shape 4"/>
          <p:cNvSpPr/>
          <p:nvPr/>
        </p:nvSpPr>
        <p:spPr>
          <a:xfrm>
            <a:off x="7428667" y="5016341"/>
            <a:ext cx="510302" cy="510302"/>
          </a:xfrm>
          <a:prstGeom prst="roundRect">
            <a:avLst>
              <a:gd name="adj" fmla="val 6667"/>
            </a:avLst>
          </a:prstGeom>
          <a:solidFill>
            <a:srgbClr val="3F4652"/>
          </a:solidFill>
          <a:ln/>
        </p:spPr>
      </p:sp>
      <p:sp>
        <p:nvSpPr>
          <p:cNvPr id="8" name="Text 5"/>
          <p:cNvSpPr/>
          <p:nvPr/>
        </p:nvSpPr>
        <p:spPr>
          <a:xfrm>
            <a:off x="7513737" y="505884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9" name="Text 6"/>
          <p:cNvSpPr/>
          <p:nvPr/>
        </p:nvSpPr>
        <p:spPr>
          <a:xfrm>
            <a:off x="8165783" y="5016341"/>
            <a:ext cx="5670947" cy="725805"/>
          </a:xfrm>
          <a:prstGeom prst="rect">
            <a:avLst/>
          </a:prstGeom>
          <a:noFill/>
          <a:ln/>
        </p:spPr>
        <p:txBody>
          <a:bodyPr wrap="square" lIns="0" tIns="0" rIns="0" bIns="0" rtlCol="0" anchor="t"/>
          <a:lstStyle/>
          <a:p>
            <a:pPr>
              <a:lnSpc>
                <a:spcPts val="2850"/>
              </a:lnSpc>
            </a:pPr>
            <a:r>
              <a:rPr lang="en-US" sz="1750" dirty="0">
                <a:solidFill>
                  <a:srgbClr val="D6E5EF"/>
                </a:solidFill>
                <a:latin typeface="Roboto" panose="020B0604020202020204" charset="0"/>
                <a:ea typeface="Roboto" panose="020B0604020202020204" charset="0"/>
              </a:rPr>
              <a:t>The main principles focused on user needs, easy access for everyone, and a uniform design.</a:t>
            </a:r>
          </a:p>
        </p:txBody>
      </p:sp>
      <p:sp>
        <p:nvSpPr>
          <p:cNvPr id="10" name="Shape 7"/>
          <p:cNvSpPr/>
          <p:nvPr/>
        </p:nvSpPr>
        <p:spPr>
          <a:xfrm>
            <a:off x="793790" y="6263759"/>
            <a:ext cx="510302" cy="510302"/>
          </a:xfrm>
          <a:prstGeom prst="roundRect">
            <a:avLst>
              <a:gd name="adj" fmla="val 6667"/>
            </a:avLst>
          </a:prstGeom>
          <a:solidFill>
            <a:srgbClr val="3F4652"/>
          </a:solidFill>
          <a:ln/>
        </p:spPr>
      </p:sp>
      <p:sp>
        <p:nvSpPr>
          <p:cNvPr id="11" name="Text 8"/>
          <p:cNvSpPr/>
          <p:nvPr/>
        </p:nvSpPr>
        <p:spPr>
          <a:xfrm>
            <a:off x="878860" y="630626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2" name="Text 9"/>
          <p:cNvSpPr/>
          <p:nvPr/>
        </p:nvSpPr>
        <p:spPr>
          <a:xfrm>
            <a:off x="1530906" y="6263759"/>
            <a:ext cx="5670947" cy="725805"/>
          </a:xfrm>
          <a:prstGeom prst="rect">
            <a:avLst/>
          </a:prstGeom>
          <a:noFill/>
          <a:ln/>
        </p:spPr>
        <p:txBody>
          <a:bodyPr wrap="square" lIns="0" tIns="0" rIns="0" bIns="0" rtlCol="0" anchor="t"/>
          <a:lstStyle/>
          <a:p>
            <a:pPr marL="0" indent="0">
              <a:lnSpc>
                <a:spcPts val="2850"/>
              </a:lnSpc>
              <a:buNone/>
            </a:pPr>
            <a:r>
              <a:rPr lang="en-US" sz="1750" dirty="0">
                <a:solidFill>
                  <a:srgbClr val="D6E5EF"/>
                </a:solidFill>
                <a:latin typeface="Roboto" pitchFamily="34" charset="0"/>
                <a:ea typeface="Roboto" pitchFamily="34" charset="-122"/>
                <a:cs typeface="Roboto" pitchFamily="34" charset="-120"/>
              </a:rPr>
              <a:t>The design system encompasses typography, color palettes, and UI elements.</a:t>
            </a:r>
            <a:endParaRPr lang="en-US" sz="1750" dirty="0"/>
          </a:p>
        </p:txBody>
      </p:sp>
      <p:sp>
        <p:nvSpPr>
          <p:cNvPr id="13" name="Shape 10"/>
          <p:cNvSpPr/>
          <p:nvPr/>
        </p:nvSpPr>
        <p:spPr>
          <a:xfrm>
            <a:off x="7428667" y="6263759"/>
            <a:ext cx="510302" cy="510302"/>
          </a:xfrm>
          <a:prstGeom prst="roundRect">
            <a:avLst>
              <a:gd name="adj" fmla="val 6667"/>
            </a:avLst>
          </a:prstGeom>
          <a:solidFill>
            <a:srgbClr val="3F4652"/>
          </a:solidFill>
          <a:ln/>
        </p:spPr>
      </p:sp>
      <p:sp>
        <p:nvSpPr>
          <p:cNvPr id="14" name="Text 11"/>
          <p:cNvSpPr/>
          <p:nvPr/>
        </p:nvSpPr>
        <p:spPr>
          <a:xfrm>
            <a:off x="7513737" y="630626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Roboto Slab" pitchFamily="34" charset="0"/>
                <a:ea typeface="Roboto Slab" pitchFamily="34" charset="-122"/>
                <a:cs typeface="Roboto Slab" pitchFamily="34" charset="-120"/>
              </a:rPr>
              <a:t>4</a:t>
            </a:r>
            <a:endParaRPr lang="en-US" sz="2650" dirty="0"/>
          </a:p>
        </p:txBody>
      </p:sp>
      <p:sp>
        <p:nvSpPr>
          <p:cNvPr id="15" name="Text 12"/>
          <p:cNvSpPr/>
          <p:nvPr/>
        </p:nvSpPr>
        <p:spPr>
          <a:xfrm>
            <a:off x="8165783" y="6263759"/>
            <a:ext cx="5670947" cy="1088708"/>
          </a:xfrm>
          <a:prstGeom prst="rect">
            <a:avLst/>
          </a:prstGeom>
          <a:noFill/>
          <a:ln/>
        </p:spPr>
        <p:txBody>
          <a:bodyPr wrap="square" lIns="0" tIns="0" rIns="0" bIns="0" rtlCol="0" anchor="t"/>
          <a:lstStyle/>
          <a:p>
            <a:pPr>
              <a:lnSpc>
                <a:spcPts val="2850"/>
              </a:lnSpc>
            </a:pPr>
            <a:r>
              <a:rPr lang="en-US" sz="1750" dirty="0">
                <a:solidFill>
                  <a:srgbClr val="D6E5EF"/>
                </a:solidFill>
                <a:latin typeface="Roboto" panose="020B0604020202020204" charset="0"/>
                <a:ea typeface="Roboto" panose="020B0604020202020204" charset="0"/>
              </a:rPr>
              <a:t>Examples include bright and attractive colors, easy-to-read fonts, and a well-organized set of </a:t>
            </a:r>
            <a:r>
              <a:rPr lang="en-US" sz="1750" dirty="0" smtClean="0">
                <a:solidFill>
                  <a:srgbClr val="D6E5EF"/>
                </a:solidFill>
                <a:latin typeface="Roboto" panose="020B0604020202020204" charset="0"/>
                <a:ea typeface="Roboto" panose="020B0604020202020204" charset="0"/>
              </a:rPr>
              <a:t>design </a:t>
            </a:r>
            <a:r>
              <a:rPr lang="en-US" sz="1750" dirty="0">
                <a:solidFill>
                  <a:srgbClr val="D6E5EF"/>
                </a:solidFill>
                <a:latin typeface="Roboto" panose="020B0604020202020204" charset="0"/>
                <a:ea typeface="Roboto" panose="020B0604020202020204" charset="0"/>
              </a:rPr>
              <a:t>elements.</a:t>
            </a:r>
          </a:p>
        </p:txBody>
      </p:sp>
      <p:sp>
        <p:nvSpPr>
          <p:cNvPr id="16" name="Rectangle 15"/>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937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89" y="968400"/>
            <a:ext cx="11865600"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UI/UX Showcase: Dark &amp; Light Mode</a:t>
            </a:r>
            <a:endParaRPr lang="en-US" sz="4450" dirty="0"/>
          </a:p>
        </p:txBody>
      </p:sp>
      <p:pic>
        <p:nvPicPr>
          <p:cNvPr id="3"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90" y="2859357"/>
            <a:ext cx="6351270" cy="3572589"/>
          </a:xfrm>
          <a:prstGeom prst="rect">
            <a:avLst/>
          </a:prstGeom>
        </p:spPr>
      </p:pic>
      <p:sp>
        <p:nvSpPr>
          <p:cNvPr id="4" name="Text 1"/>
          <p:cNvSpPr/>
          <p:nvPr/>
        </p:nvSpPr>
        <p:spPr>
          <a:xfrm>
            <a:off x="793790" y="730441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Light Mode</a:t>
            </a:r>
            <a:endParaRPr lang="en-US" sz="2200" dirty="0"/>
          </a:p>
        </p:txBody>
      </p:sp>
      <p:pic>
        <p:nvPicPr>
          <p:cNvPr id="6"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5221" y="2859324"/>
            <a:ext cx="6351389" cy="3572656"/>
          </a:xfrm>
          <a:prstGeom prst="rect">
            <a:avLst/>
          </a:prstGeom>
        </p:spPr>
      </p:pic>
      <p:sp>
        <p:nvSpPr>
          <p:cNvPr id="7" name="Text 3"/>
          <p:cNvSpPr/>
          <p:nvPr/>
        </p:nvSpPr>
        <p:spPr>
          <a:xfrm>
            <a:off x="7485221" y="730441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Roboto Slab" pitchFamily="34" charset="0"/>
                <a:ea typeface="Roboto Slab" pitchFamily="34" charset="-122"/>
                <a:cs typeface="Roboto Slab" pitchFamily="34" charset="-120"/>
              </a:rPr>
              <a:t>Dark Mode</a:t>
            </a:r>
            <a:endParaRPr lang="en-US" sz="2200" dirty="0"/>
          </a:p>
        </p:txBody>
      </p:sp>
      <p:sp>
        <p:nvSpPr>
          <p:cNvPr id="9" name="Rectangle 8"/>
          <p:cNvSpPr/>
          <p:nvPr/>
        </p:nvSpPr>
        <p:spPr>
          <a:xfrm>
            <a:off x="12776200" y="7683500"/>
            <a:ext cx="1854200" cy="546100"/>
          </a:xfrm>
          <a:prstGeom prst="rect">
            <a:avLst/>
          </a:prstGeom>
          <a:solidFill>
            <a:srgbClr val="202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347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8957424C-1C6D-92D1-8BA4-D7AD577C4F4A}"/>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23837293-23E6-D1B8-A82A-CC75691E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2908093"/>
            <a:ext cx="6085995" cy="3955896"/>
          </a:xfrm>
          <a:prstGeom prst="rect">
            <a:avLst/>
          </a:prstGeom>
        </p:spPr>
      </p:pic>
      <p:sp>
        <p:nvSpPr>
          <p:cNvPr id="9" name="TextBox 8">
            <a:extLst>
              <a:ext uri="{FF2B5EF4-FFF2-40B4-BE49-F238E27FC236}">
                <a16:creationId xmlns:a16="http://schemas.microsoft.com/office/drawing/2014/main" id="{A04336B4-BA48-9D89-14BC-3AB7F898A0DB}"/>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Sent Link page</a:t>
            </a:r>
            <a:endParaRPr lang="en-US" dirty="0">
              <a:solidFill>
                <a:srgbClr val="76B9FF"/>
              </a:solidFill>
            </a:endParaRPr>
          </a:p>
        </p:txBody>
      </p:sp>
      <p:pic>
        <p:nvPicPr>
          <p:cNvPr id="11" name="Picture 10">
            <a:extLst>
              <a:ext uri="{FF2B5EF4-FFF2-40B4-BE49-F238E27FC236}">
                <a16:creationId xmlns:a16="http://schemas.microsoft.com/office/drawing/2014/main" id="{7CACF168-E19A-3CD1-CE53-D8D393716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2908093"/>
            <a:ext cx="6085993" cy="3955896"/>
          </a:xfrm>
          <a:prstGeom prst="rect">
            <a:avLst/>
          </a:prstGeom>
        </p:spPr>
      </p:pic>
      <p:sp>
        <p:nvSpPr>
          <p:cNvPr id="12" name="TextBox 11">
            <a:extLst>
              <a:ext uri="{FF2B5EF4-FFF2-40B4-BE49-F238E27FC236}">
                <a16:creationId xmlns:a16="http://schemas.microsoft.com/office/drawing/2014/main" id="{A3330BCA-815A-0E61-FBAA-D03ADCD04C0E}"/>
              </a:ext>
            </a:extLst>
          </p:cNvPr>
          <p:cNvSpPr txBox="1"/>
          <p:nvPr/>
        </p:nvSpPr>
        <p:spPr>
          <a:xfrm>
            <a:off x="7315200" y="2433240"/>
            <a:ext cx="5517800" cy="646331"/>
          </a:xfrm>
          <a:prstGeom prst="rect">
            <a:avLst/>
          </a:prstGeom>
          <a:noFill/>
        </p:spPr>
        <p:txBody>
          <a:bodyPr wrap="square" rtlCol="0">
            <a:spAutoFit/>
          </a:bodyPr>
          <a:lstStyle/>
          <a:p>
            <a:r>
              <a:rPr lang="en-US" dirty="0" smtClean="0">
                <a:solidFill>
                  <a:srgbClr val="76B9FF"/>
                </a:solidFill>
              </a:rPr>
              <a:t>Forgot password page</a:t>
            </a:r>
          </a:p>
          <a:p>
            <a:endParaRPr lang="en-IN" dirty="0">
              <a:solidFill>
                <a:srgbClr val="76B9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8957424C-1C6D-92D1-8BA4-D7AD577C4F4A}"/>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23837293-23E6-D1B8-A82A-CC75691E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2908093"/>
            <a:ext cx="6085995" cy="3955896"/>
          </a:xfrm>
          <a:prstGeom prst="rect">
            <a:avLst/>
          </a:prstGeom>
        </p:spPr>
      </p:pic>
      <p:sp>
        <p:nvSpPr>
          <p:cNvPr id="9" name="TextBox 8">
            <a:extLst>
              <a:ext uri="{FF2B5EF4-FFF2-40B4-BE49-F238E27FC236}">
                <a16:creationId xmlns:a16="http://schemas.microsoft.com/office/drawing/2014/main" id="{A04336B4-BA48-9D89-14BC-3AB7F898A0DB}"/>
              </a:ext>
            </a:extLst>
          </p:cNvPr>
          <p:cNvSpPr txBox="1"/>
          <p:nvPr/>
        </p:nvSpPr>
        <p:spPr>
          <a:xfrm>
            <a:off x="871849" y="2433240"/>
            <a:ext cx="5517800" cy="369332"/>
          </a:xfrm>
          <a:prstGeom prst="rect">
            <a:avLst/>
          </a:prstGeom>
          <a:noFill/>
        </p:spPr>
        <p:txBody>
          <a:bodyPr wrap="square" rtlCol="0">
            <a:spAutoFit/>
          </a:bodyPr>
          <a:lstStyle/>
          <a:p>
            <a:r>
              <a:rPr lang="en-US" dirty="0">
                <a:solidFill>
                  <a:srgbClr val="76B9FF"/>
                </a:solidFill>
              </a:rPr>
              <a:t>Particular Project Show Page</a:t>
            </a:r>
          </a:p>
        </p:txBody>
      </p:sp>
      <p:pic>
        <p:nvPicPr>
          <p:cNvPr id="11" name="Picture 10">
            <a:extLst>
              <a:ext uri="{FF2B5EF4-FFF2-40B4-BE49-F238E27FC236}">
                <a16:creationId xmlns:a16="http://schemas.microsoft.com/office/drawing/2014/main" id="{7CACF168-E19A-3CD1-CE53-D8D393716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2908093"/>
            <a:ext cx="6085993" cy="3955896"/>
          </a:xfrm>
          <a:prstGeom prst="rect">
            <a:avLst/>
          </a:prstGeom>
        </p:spPr>
      </p:pic>
      <p:sp>
        <p:nvSpPr>
          <p:cNvPr id="12" name="TextBox 11">
            <a:extLst>
              <a:ext uri="{FF2B5EF4-FFF2-40B4-BE49-F238E27FC236}">
                <a16:creationId xmlns:a16="http://schemas.microsoft.com/office/drawing/2014/main" id="{A3330BCA-815A-0E61-FBAA-D03ADCD04C0E}"/>
              </a:ext>
            </a:extLst>
          </p:cNvPr>
          <p:cNvSpPr txBox="1"/>
          <p:nvPr/>
        </p:nvSpPr>
        <p:spPr>
          <a:xfrm>
            <a:off x="7315200" y="2433240"/>
            <a:ext cx="5517800" cy="369332"/>
          </a:xfrm>
          <a:prstGeom prst="rect">
            <a:avLst/>
          </a:prstGeom>
          <a:noFill/>
        </p:spPr>
        <p:txBody>
          <a:bodyPr wrap="square" rtlCol="0">
            <a:spAutoFit/>
          </a:bodyPr>
          <a:lstStyle/>
          <a:p>
            <a:r>
              <a:rPr lang="en-US" dirty="0">
                <a:solidFill>
                  <a:srgbClr val="76B9FF"/>
                </a:solidFill>
              </a:rPr>
              <a:t>Profile page for user</a:t>
            </a:r>
            <a:endParaRPr lang="en-IN" dirty="0">
              <a:solidFill>
                <a:srgbClr val="76B9FF"/>
              </a:solidFill>
            </a:endParaRPr>
          </a:p>
        </p:txBody>
      </p:sp>
    </p:spTree>
    <p:extLst>
      <p:ext uri="{BB962C8B-B14F-4D97-AF65-F5344CB8AC3E}">
        <p14:creationId xmlns:p14="http://schemas.microsoft.com/office/powerpoint/2010/main" val="353074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8957424C-1C6D-92D1-8BA4-D7AD577C4F4A}"/>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23837293-23E6-D1B8-A82A-CC75691ED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49" y="2908093"/>
            <a:ext cx="6085995" cy="3955896"/>
          </a:xfrm>
          <a:prstGeom prst="rect">
            <a:avLst/>
          </a:prstGeom>
        </p:spPr>
      </p:pic>
      <p:sp>
        <p:nvSpPr>
          <p:cNvPr id="9" name="TextBox 8">
            <a:extLst>
              <a:ext uri="{FF2B5EF4-FFF2-40B4-BE49-F238E27FC236}">
                <a16:creationId xmlns:a16="http://schemas.microsoft.com/office/drawing/2014/main" id="{A04336B4-BA48-9D89-14BC-3AB7F898A0DB}"/>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Edit Profile Page</a:t>
            </a:r>
            <a:endParaRPr lang="en-IN" dirty="0">
              <a:solidFill>
                <a:srgbClr val="76B9FF"/>
              </a:solidFill>
            </a:endParaRPr>
          </a:p>
        </p:txBody>
      </p:sp>
      <p:pic>
        <p:nvPicPr>
          <p:cNvPr id="11" name="Picture 10">
            <a:extLst>
              <a:ext uri="{FF2B5EF4-FFF2-40B4-BE49-F238E27FC236}">
                <a16:creationId xmlns:a16="http://schemas.microsoft.com/office/drawing/2014/main" id="{7CACF168-E19A-3CD1-CE53-D8D393716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2908093"/>
            <a:ext cx="6085993" cy="3955896"/>
          </a:xfrm>
          <a:prstGeom prst="rect">
            <a:avLst/>
          </a:prstGeom>
        </p:spPr>
      </p:pic>
      <p:sp>
        <p:nvSpPr>
          <p:cNvPr id="12" name="TextBox 11">
            <a:extLst>
              <a:ext uri="{FF2B5EF4-FFF2-40B4-BE49-F238E27FC236}">
                <a16:creationId xmlns:a16="http://schemas.microsoft.com/office/drawing/2014/main" id="{A3330BCA-815A-0E61-FBAA-D03ADCD04C0E}"/>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Profile Page for others users</a:t>
            </a:r>
            <a:endParaRPr lang="en-IN" dirty="0">
              <a:solidFill>
                <a:srgbClr val="76B9FF"/>
              </a:solidFill>
            </a:endParaRPr>
          </a:p>
        </p:txBody>
      </p:sp>
    </p:spTree>
    <p:extLst>
      <p:ext uri="{BB962C8B-B14F-4D97-AF65-F5344CB8AC3E}">
        <p14:creationId xmlns:p14="http://schemas.microsoft.com/office/powerpoint/2010/main" val="7233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9CB6C-7A95-6E48-4482-A430D8C9C3C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E7DD69E-4A83-408C-D271-B43A2DD570B6}"/>
              </a:ext>
            </a:extLst>
          </p:cNvPr>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3CF25ED0-218C-F321-CAF1-792712AE223B}"/>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50" y="2908093"/>
            <a:ext cx="6085993" cy="3955896"/>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Contact to other user</a:t>
            </a:r>
            <a:endParaRPr lang="en-IN" dirty="0">
              <a:solidFill>
                <a:srgbClr val="76B9FF"/>
              </a:solidFill>
            </a:endParaRPr>
          </a:p>
        </p:txBody>
      </p:sp>
      <p:pic>
        <p:nvPicPr>
          <p:cNvPr id="11" name="Picture 10">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2908093"/>
            <a:ext cx="6085993" cy="3955895"/>
          </a:xfrm>
          <a:prstGeom prst="rect">
            <a:avLst/>
          </a:prstGeom>
        </p:spPr>
      </p:pic>
      <p:sp>
        <p:nvSpPr>
          <p:cNvPr id="12" name="TextBox 11">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Upload Project Page</a:t>
            </a:r>
            <a:endParaRPr lang="en-IN" dirty="0">
              <a:solidFill>
                <a:srgbClr val="76B9FF"/>
              </a:solidFill>
            </a:endParaRPr>
          </a:p>
        </p:txBody>
      </p:sp>
    </p:spTree>
    <p:extLst>
      <p:ext uri="{BB962C8B-B14F-4D97-AF65-F5344CB8AC3E}">
        <p14:creationId xmlns:p14="http://schemas.microsoft.com/office/powerpoint/2010/main" val="168009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9CB6C-7A95-6E48-4482-A430D8C9C3C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E7DD69E-4A83-408C-D271-B43A2DD570B6}"/>
              </a:ext>
            </a:extLst>
          </p:cNvPr>
          <p:cNvSpPr/>
          <p:nvPr/>
        </p:nvSpPr>
        <p:spPr>
          <a:xfrm>
            <a:off x="793790" y="967740"/>
            <a:ext cx="11865293" cy="708779"/>
          </a:xfrm>
          <a:prstGeom prst="rect">
            <a:avLst/>
          </a:prstGeom>
          <a:noFill/>
          <a:ln/>
        </p:spPr>
        <p:txBody>
          <a:bodyPr wrap="none" lIns="0" tIns="0" rIns="0" bIns="0" rtlCol="0" anchor="t"/>
          <a:lstStyle/>
          <a:p>
            <a:pPr marL="0" indent="0">
              <a:lnSpc>
                <a:spcPts val="5550"/>
              </a:lnSpc>
              <a:buNone/>
            </a:pPr>
            <a:r>
              <a:rPr lang="en-US" sz="4450" dirty="0">
                <a:solidFill>
                  <a:srgbClr val="76B9FF"/>
                </a:solidFill>
                <a:latin typeface="Roboto Slab" pitchFamily="34" charset="0"/>
                <a:ea typeface="Roboto Slab" pitchFamily="34" charset="-122"/>
                <a:cs typeface="Roboto Slab" pitchFamily="34" charset="-120"/>
              </a:rPr>
              <a:t>User Interface </a:t>
            </a:r>
            <a:r>
              <a:rPr lang="en-US" sz="4450" dirty="0" smtClean="0">
                <a:solidFill>
                  <a:srgbClr val="76B9FF"/>
                </a:solidFill>
                <a:latin typeface="Roboto Slab" pitchFamily="34" charset="0"/>
                <a:ea typeface="Roboto Slab" pitchFamily="34" charset="-122"/>
                <a:cs typeface="Roboto Slab" pitchFamily="34" charset="-120"/>
              </a:rPr>
              <a:t>Screenshots</a:t>
            </a:r>
            <a:endParaRPr lang="en-US" sz="4450" dirty="0"/>
          </a:p>
        </p:txBody>
      </p:sp>
      <p:sp>
        <p:nvSpPr>
          <p:cNvPr id="7" name="Rectangle 6">
            <a:extLst>
              <a:ext uri="{FF2B5EF4-FFF2-40B4-BE49-F238E27FC236}">
                <a16:creationId xmlns:a16="http://schemas.microsoft.com/office/drawing/2014/main" id="{3CF25ED0-218C-F321-CAF1-792712AE223B}"/>
              </a:ext>
            </a:extLst>
          </p:cNvPr>
          <p:cNvSpPr/>
          <p:nvPr/>
        </p:nvSpPr>
        <p:spPr>
          <a:xfrm>
            <a:off x="12712390" y="7694341"/>
            <a:ext cx="1828800" cy="457200"/>
          </a:xfrm>
          <a:prstGeom prst="rect">
            <a:avLst/>
          </a:prstGeom>
          <a:solidFill>
            <a:srgbClr val="202733"/>
          </a:solidFill>
          <a:ln>
            <a:solidFill>
              <a:srgbClr val="2027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202733"/>
                </a:solidFill>
              </a:ln>
            </a:endParaRPr>
          </a:p>
        </p:txBody>
      </p:sp>
      <p:pic>
        <p:nvPicPr>
          <p:cNvPr id="4" name="Picture 3">
            <a:extLst>
              <a:ext uri="{FF2B5EF4-FFF2-40B4-BE49-F238E27FC236}">
                <a16:creationId xmlns:a16="http://schemas.microsoft.com/office/drawing/2014/main" id="{6A1B8CEC-B07A-809F-C29C-504626AD4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50" y="2908093"/>
            <a:ext cx="6085993" cy="3955895"/>
          </a:xfrm>
          <a:prstGeom prst="rect">
            <a:avLst/>
          </a:prstGeom>
        </p:spPr>
      </p:pic>
      <p:sp>
        <p:nvSpPr>
          <p:cNvPr id="9" name="TextBox 8">
            <a:extLst>
              <a:ext uri="{FF2B5EF4-FFF2-40B4-BE49-F238E27FC236}">
                <a16:creationId xmlns:a16="http://schemas.microsoft.com/office/drawing/2014/main" id="{A19B8FB6-ADB2-2C0D-6B54-1B635BA69DE9}"/>
              </a:ext>
            </a:extLst>
          </p:cNvPr>
          <p:cNvSpPr txBox="1"/>
          <p:nvPr/>
        </p:nvSpPr>
        <p:spPr>
          <a:xfrm>
            <a:off x="871849" y="2433240"/>
            <a:ext cx="5517800" cy="369332"/>
          </a:xfrm>
          <a:prstGeom prst="rect">
            <a:avLst/>
          </a:prstGeom>
          <a:noFill/>
        </p:spPr>
        <p:txBody>
          <a:bodyPr wrap="square" rtlCol="0">
            <a:spAutoFit/>
          </a:bodyPr>
          <a:lstStyle/>
          <a:p>
            <a:r>
              <a:rPr lang="en-US" dirty="0" smtClean="0">
                <a:solidFill>
                  <a:srgbClr val="76B9FF"/>
                </a:solidFill>
              </a:rPr>
              <a:t>Image Upload Page</a:t>
            </a:r>
            <a:endParaRPr lang="en-IN" dirty="0">
              <a:solidFill>
                <a:srgbClr val="76B9FF"/>
              </a:solidFill>
            </a:endParaRPr>
          </a:p>
        </p:txBody>
      </p:sp>
      <p:pic>
        <p:nvPicPr>
          <p:cNvPr id="11" name="Picture 10">
            <a:extLst>
              <a:ext uri="{FF2B5EF4-FFF2-40B4-BE49-F238E27FC236}">
                <a16:creationId xmlns:a16="http://schemas.microsoft.com/office/drawing/2014/main" id="{0472129F-6AC1-3AE8-EBE7-77A597AC6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1" y="2908093"/>
            <a:ext cx="6085992" cy="3955895"/>
          </a:xfrm>
          <a:prstGeom prst="rect">
            <a:avLst/>
          </a:prstGeom>
        </p:spPr>
      </p:pic>
      <p:sp>
        <p:nvSpPr>
          <p:cNvPr id="12" name="TextBox 11">
            <a:extLst>
              <a:ext uri="{FF2B5EF4-FFF2-40B4-BE49-F238E27FC236}">
                <a16:creationId xmlns:a16="http://schemas.microsoft.com/office/drawing/2014/main" id="{1CD5C09E-C551-B232-B51A-52C96EBFCED8}"/>
              </a:ext>
            </a:extLst>
          </p:cNvPr>
          <p:cNvSpPr txBox="1"/>
          <p:nvPr/>
        </p:nvSpPr>
        <p:spPr>
          <a:xfrm>
            <a:off x="7315200" y="2433240"/>
            <a:ext cx="5517800" cy="369332"/>
          </a:xfrm>
          <a:prstGeom prst="rect">
            <a:avLst/>
          </a:prstGeom>
          <a:noFill/>
        </p:spPr>
        <p:txBody>
          <a:bodyPr wrap="square" rtlCol="0">
            <a:spAutoFit/>
          </a:bodyPr>
          <a:lstStyle/>
          <a:p>
            <a:r>
              <a:rPr lang="en-US" dirty="0" smtClean="0">
                <a:solidFill>
                  <a:srgbClr val="76B9FF"/>
                </a:solidFill>
              </a:rPr>
              <a:t>Embedded code Upload Page</a:t>
            </a:r>
            <a:endParaRPr lang="en-IN" dirty="0">
              <a:solidFill>
                <a:srgbClr val="76B9FF"/>
              </a:solidFill>
            </a:endParaRPr>
          </a:p>
        </p:txBody>
      </p:sp>
    </p:spTree>
    <p:extLst>
      <p:ext uri="{BB962C8B-B14F-4D97-AF65-F5344CB8AC3E}">
        <p14:creationId xmlns:p14="http://schemas.microsoft.com/office/powerpoint/2010/main" val="331118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TotalTime>
  <Words>422</Words>
  <Application>Microsoft Office PowerPoint</Application>
  <PresentationFormat>Custom</PresentationFormat>
  <Paragraphs>83</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Roboto Slab</vt:lpstr>
      <vt:lpstr>Arial</vt:lpstr>
      <vt:lpstr>Roboto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21</cp:revision>
  <dcterms:created xsi:type="dcterms:W3CDTF">2025-02-17T15:58:13Z</dcterms:created>
  <dcterms:modified xsi:type="dcterms:W3CDTF">2025-03-10T05:32:14Z</dcterms:modified>
</cp:coreProperties>
</file>